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0" r:id="rId3"/>
    <p:sldId id="287" r:id="rId4"/>
    <p:sldId id="286" r:id="rId5"/>
    <p:sldId id="285" r:id="rId6"/>
    <p:sldId id="288" r:id="rId7"/>
    <p:sldId id="289" r:id="rId8"/>
    <p:sldId id="281" r:id="rId9"/>
    <p:sldId id="282" r:id="rId10"/>
    <p:sldId id="290" r:id="rId11"/>
    <p:sldId id="283" r:id="rId12"/>
    <p:sldId id="29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424" y="200"/>
      </p:cViewPr>
      <p:guideLst/>
    </p:cSldViewPr>
  </p:notesViewPr>
  <p:gridSpacing cx="576001" cy="576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4D90-34DF-416C-8DC5-C9C9814B0180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E58CD-E2CF-47B4-8717-65608E4477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3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01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67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84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73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99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22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21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03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17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58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86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4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68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7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20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93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6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23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05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5BA-91FA-4D7D-856D-5A8C93CC3B5F}" type="datetimeFigureOut">
              <a:rPr lang="de-DE" smtClean="0"/>
              <a:t>08.09.22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8E5F-6D78-429F-8E40-5933C3FE75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735873" y="1408534"/>
            <a:ext cx="9144000" cy="202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/>
              <a:t>2022 VLDB Endowment Awards</a:t>
            </a:r>
            <a:endParaRPr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659061-83D5-42F6-861C-D52E8BDF2122}"/>
              </a:ext>
            </a:extLst>
          </p:cNvPr>
          <p:cNvSpPr/>
          <p:nvPr/>
        </p:nvSpPr>
        <p:spPr>
          <a:xfrm>
            <a:off x="4566331" y="4123743"/>
            <a:ext cx="3785932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b="1" dirty="0"/>
              <a:t>Session chair:</a:t>
            </a:r>
          </a:p>
          <a:p>
            <a:pPr lvl="0">
              <a:lnSpc>
                <a:spcPct val="115000"/>
              </a:lnSpc>
            </a:pPr>
            <a:r>
              <a:rPr lang="en-US" b="1" dirty="0"/>
              <a:t>Chris Jermaine, Rice University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B38ACA-25B0-83CF-F14E-7FC4E10B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142053"/>
            <a:ext cx="5350970" cy="8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676400" y="-656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Women in Database Research Award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8699500" cy="150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2022 VLDB Women in Database Research Award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This award recognizes a woman researcher who has made significant technical contributions to the field.</a:t>
            </a:r>
            <a:endParaRPr dirty="0"/>
          </a:p>
        </p:txBody>
      </p:sp>
      <p:sp>
        <p:nvSpPr>
          <p:cNvPr id="107" name="Google Shape;107;p16"/>
          <p:cNvSpPr txBox="1"/>
          <p:nvPr/>
        </p:nvSpPr>
        <p:spPr>
          <a:xfrm>
            <a:off x="833285" y="3429000"/>
            <a:ext cx="6622592" cy="171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Winner: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Fatma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Ozcan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i="1" dirty="0"/>
              <a:t>For two decades of research in query languages and query processing, and her development of new technologies that have had significant impact on widely-used data management products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pic>
        <p:nvPicPr>
          <p:cNvPr id="2" name="Picture 4" descr="Fatma Ozcan email address &amp; phone number | Google Principal Software  Engineer contact information - RocketReach">
            <a:extLst>
              <a:ext uri="{FF2B5EF4-FFF2-40B4-BE49-F238E27FC236}">
                <a16:creationId xmlns:a16="http://schemas.microsoft.com/office/drawing/2014/main" id="{ADB1D710-5F8E-CCAE-3E57-215C3C39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10" y="3548419"/>
            <a:ext cx="1987877" cy="19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5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56824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2022 VLDB Test of Time Award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90949" y="1575594"/>
            <a:ext cx="11992897" cy="119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paper is selected from the VLDB Proceedings 10 to 12 years ago […] that best meets the "test of time.” […] </a:t>
            </a:r>
            <a:r>
              <a:rPr lang="en-US" dirty="0">
                <a:solidFill>
                  <a:srgbClr val="FF0000"/>
                </a:solidFill>
              </a:rPr>
              <a:t>The committee especially values impact of the paper in practice (e.g., in products and services)</a:t>
            </a:r>
            <a:r>
              <a:rPr lang="en-US" dirty="0"/>
              <a:t>. </a:t>
            </a:r>
            <a:r>
              <a:rPr lang="en-US" dirty="0">
                <a:solidFill>
                  <a:srgbClr val="0070C0"/>
                </a:solidFill>
              </a:rPr>
              <a:t>Impact on the academic community […] is also valued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56824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2022 VLDB Test of Time Award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90949" y="1575594"/>
            <a:ext cx="11992897" cy="119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paper is selected from the VLDB Proceedings 10 to 12 years ago […] that best meets the "test of time.” […] The committee especially values impact of the paper in practice (e.g., in products and services). Impact on the academic community […] is also valued.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9155C-71E0-4B6E-5755-25D9B0EE4029}"/>
              </a:ext>
            </a:extLst>
          </p:cNvPr>
          <p:cNvSpPr txBox="1"/>
          <p:nvPr/>
        </p:nvSpPr>
        <p:spPr>
          <a:xfrm>
            <a:off x="834483" y="4581880"/>
            <a:ext cx="10339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PathSim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: Meta Path-Based Top-K Similarity Search in Heterogeneous Information Networks. </a:t>
            </a:r>
            <a:r>
              <a:rPr lang="en-US" sz="2400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Proc. VLDB Endow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. 4(11): 992-1003 (2011)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EC242-4B49-EB65-5298-4F3F1A53BD01}"/>
              </a:ext>
            </a:extLst>
          </p:cNvPr>
          <p:cNvSpPr txBox="1"/>
          <p:nvPr/>
        </p:nvSpPr>
        <p:spPr>
          <a:xfrm>
            <a:off x="834483" y="3669114"/>
            <a:ext cx="9603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Yizhou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Sun, Jiawei Han, </a:t>
            </a:r>
            <a:r>
              <a:rPr lang="en-US" sz="2400" b="1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Xifeng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Yan, Philip S. Yu, </a:t>
            </a:r>
            <a:r>
              <a:rPr lang="en-US" sz="2400" b="1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Tianyi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Wu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112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VLDB Endowment Awards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69490" y="1486412"/>
            <a:ext cx="85402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3600" dirty="0"/>
              <a:t>3 Awards, given annually: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000" dirty="0"/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r>
              <a:rPr lang="en-US" sz="2800" dirty="0"/>
              <a:t>VLDB Early Career Research Contribution Award</a:t>
            </a:r>
            <a:endParaRPr sz="2800" dirty="0"/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VLDB Women in Database Research Award</a:t>
            </a:r>
            <a:endParaRPr sz="2800" dirty="0"/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VLDB Test of Time Award</a:t>
            </a:r>
            <a:endParaRPr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6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VLDB Endowment Awards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69490" y="1486412"/>
            <a:ext cx="85402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3600" dirty="0"/>
              <a:t>3 Awards, given annually: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000" dirty="0"/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r>
              <a:rPr lang="en-US" sz="2800" dirty="0"/>
              <a:t>VLDB Early Career Research Contribution Award</a:t>
            </a:r>
            <a:endParaRPr sz="2800" dirty="0"/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VLDB Women in Database Research Award</a:t>
            </a:r>
            <a:endParaRPr sz="2800" dirty="0"/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VLDB Test of Time Award</a:t>
            </a:r>
            <a:endParaRPr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4606509-5B52-4267-A57B-AEE3E6154541}"/>
              </a:ext>
            </a:extLst>
          </p:cNvPr>
          <p:cNvCxnSpPr>
            <a:cxnSpLocks/>
          </p:cNvCxnSpPr>
          <p:nvPr/>
        </p:nvCxnSpPr>
        <p:spPr>
          <a:xfrm flipH="1">
            <a:off x="8237990" y="1467722"/>
            <a:ext cx="1353264" cy="8560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B29482-E2EB-4930-B039-58133AB139A4}"/>
              </a:ext>
            </a:extLst>
          </p:cNvPr>
          <p:cNvCxnSpPr>
            <a:cxnSpLocks/>
          </p:cNvCxnSpPr>
          <p:nvPr/>
        </p:nvCxnSpPr>
        <p:spPr>
          <a:xfrm flipH="1" flipV="1">
            <a:off x="7485936" y="2912613"/>
            <a:ext cx="1428686" cy="8792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394F5E0-7EF3-4BDE-AE09-942C12E02180}"/>
              </a:ext>
            </a:extLst>
          </p:cNvPr>
          <p:cNvSpPr/>
          <p:nvPr/>
        </p:nvSpPr>
        <p:spPr>
          <a:xfrm>
            <a:off x="8787043" y="5536296"/>
            <a:ext cx="1403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Fatma </a:t>
            </a:r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Ozcan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8C7D21-281A-491C-9168-173E79800C79}"/>
              </a:ext>
            </a:extLst>
          </p:cNvPr>
          <p:cNvSpPr/>
          <p:nvPr/>
        </p:nvSpPr>
        <p:spPr>
          <a:xfrm>
            <a:off x="9678552" y="2358129"/>
            <a:ext cx="141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Sudeepa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Roy</a:t>
            </a:r>
            <a:endParaRPr lang="en-US" dirty="0"/>
          </a:p>
        </p:txBody>
      </p:sp>
      <p:pic>
        <p:nvPicPr>
          <p:cNvPr id="2050" name="Picture 2" descr="Sudeepa Roy">
            <a:extLst>
              <a:ext uri="{FF2B5EF4-FFF2-40B4-BE49-F238E27FC236}">
                <a16:creationId xmlns:a16="http://schemas.microsoft.com/office/drawing/2014/main" id="{E0B552A1-93A0-42DA-7FC1-24624C2D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54" y="477869"/>
            <a:ext cx="1592998" cy="18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tma Ozcan email address &amp; phone number | Google Principal Software  Engineer contact information - RocketReach">
            <a:extLst>
              <a:ext uri="{FF2B5EF4-FFF2-40B4-BE49-F238E27FC236}">
                <a16:creationId xmlns:a16="http://schemas.microsoft.com/office/drawing/2014/main" id="{FCEF7A4D-6C8A-E9EF-5DE7-165B0E48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0" y="3660179"/>
            <a:ext cx="1876117" cy="18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6009E-13D7-29F3-3B79-BB5BF69F16B4}"/>
              </a:ext>
            </a:extLst>
          </p:cNvPr>
          <p:cNvSpPr txBox="1"/>
          <p:nvPr/>
        </p:nvSpPr>
        <p:spPr>
          <a:xfrm>
            <a:off x="834484" y="4959347"/>
            <a:ext cx="6099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PathSim</a:t>
            </a: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: Meta Path-Based Top-K Similarity Search in Heterogeneous Information Networks. </a:t>
            </a:r>
            <a:r>
              <a:rPr lang="en-US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Proc. VLDB Endow</a:t>
            </a: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. 4(11): 992-1003 (2011)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D2E48D-4FB4-EA14-43FD-97AE29CB0BBA}"/>
              </a:ext>
            </a:extLst>
          </p:cNvPr>
          <p:cNvCxnSpPr>
            <a:cxnSpLocks/>
          </p:cNvCxnSpPr>
          <p:nvPr/>
        </p:nvCxnSpPr>
        <p:spPr>
          <a:xfrm flipV="1">
            <a:off x="3021344" y="3558177"/>
            <a:ext cx="0" cy="6458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90F67E-69D5-2746-4DCE-EAB61826920A}"/>
              </a:ext>
            </a:extLst>
          </p:cNvPr>
          <p:cNvSpPr txBox="1"/>
          <p:nvPr/>
        </p:nvSpPr>
        <p:spPr>
          <a:xfrm>
            <a:off x="834484" y="4282054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Yizhou</a:t>
            </a: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Sun, Jiawei Han,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Xifeng</a:t>
            </a: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Yan, Philip S. Yu,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Tianyi</a:t>
            </a: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5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VLDB Endowment Awards</a:t>
            </a: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986383" y="1620636"/>
            <a:ext cx="7897557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3600" dirty="0"/>
              <a:t>2022 Awards Committee </a:t>
            </a:r>
            <a:endParaRPr sz="36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800" dirty="0"/>
              <a:t>Anastasia </a:t>
            </a:r>
            <a:r>
              <a:rPr lang="en-US" sz="2800" dirty="0" err="1"/>
              <a:t>Ailamaki</a:t>
            </a:r>
            <a:endParaRPr lang="en-US"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800" dirty="0"/>
              <a:t>Peter Haas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800" dirty="0"/>
              <a:t>Chris Jermaine (Chair)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800" dirty="0" err="1"/>
              <a:t>Tova</a:t>
            </a:r>
            <a:r>
              <a:rPr lang="en-US" sz="2800" dirty="0"/>
              <a:t> Milo</a:t>
            </a:r>
          </a:p>
          <a:p>
            <a:pPr lvl="1">
              <a:buClr>
                <a:schemeClr val="dk1"/>
              </a:buClr>
              <a:buSzPts val="2500"/>
            </a:pPr>
            <a:r>
              <a:rPr lang="en-US" sz="2800" dirty="0" err="1"/>
              <a:t>Xiaofang</a:t>
            </a:r>
            <a:r>
              <a:rPr lang="en-US" sz="2800" dirty="0"/>
              <a:t> Zhou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600" dirty="0"/>
              <a:t>For more information, visit https://www.vldb.org/awards.html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VLDB Endowment Awards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sp>
        <p:nvSpPr>
          <p:cNvPr id="11" name="Google Shape;91;p14">
            <a:extLst>
              <a:ext uri="{FF2B5EF4-FFF2-40B4-BE49-F238E27FC236}">
                <a16:creationId xmlns:a16="http://schemas.microsoft.com/office/drawing/2014/main" id="{50FE0335-9314-4911-8433-C8172D473911}"/>
              </a:ext>
            </a:extLst>
          </p:cNvPr>
          <p:cNvSpPr txBox="1">
            <a:spLocks/>
          </p:cNvSpPr>
          <p:nvPr/>
        </p:nvSpPr>
        <p:spPr>
          <a:xfrm>
            <a:off x="469489" y="1486412"/>
            <a:ext cx="107065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r>
              <a:rPr lang="en-US" sz="3600" dirty="0"/>
              <a:t>Reminder: we can’t have top-notch awardees…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endParaRPr lang="en-US" sz="2000" dirty="0"/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r>
              <a:rPr lang="en-US" sz="2800" b="1" dirty="0"/>
              <a:t>…without top-notch nominations!!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Do your duty… nominations are an important service to the community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As important as reviewing papers, organizing conferences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Call out around April 1, nominations due around June 1</a:t>
            </a:r>
          </a:p>
        </p:txBody>
      </p:sp>
    </p:spTree>
    <p:extLst>
      <p:ext uri="{BB962C8B-B14F-4D97-AF65-F5344CB8AC3E}">
        <p14:creationId xmlns:p14="http://schemas.microsoft.com/office/powerpoint/2010/main" val="383434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VLDB Endowment Awards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sp>
        <p:nvSpPr>
          <p:cNvPr id="11" name="Google Shape;91;p14">
            <a:extLst>
              <a:ext uri="{FF2B5EF4-FFF2-40B4-BE49-F238E27FC236}">
                <a16:creationId xmlns:a16="http://schemas.microsoft.com/office/drawing/2014/main" id="{50FE0335-9314-4911-8433-C8172D473911}"/>
              </a:ext>
            </a:extLst>
          </p:cNvPr>
          <p:cNvSpPr txBox="1">
            <a:spLocks/>
          </p:cNvSpPr>
          <p:nvPr/>
        </p:nvSpPr>
        <p:spPr>
          <a:xfrm>
            <a:off x="469490" y="1486412"/>
            <a:ext cx="928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r>
              <a:rPr lang="en-US" sz="3600" dirty="0"/>
              <a:t>Remember, the committee has a memory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endParaRPr lang="en-US" sz="2000" dirty="0"/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590"/>
            </a:pPr>
            <a:r>
              <a:rPr lang="en-US" sz="2800" dirty="0"/>
              <a:t>We don’t discard competitive nominations (though we may ask for updates)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Nominees from year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b="1" dirty="0"/>
              <a:t>often win</a:t>
            </a:r>
            <a:r>
              <a:rPr lang="en-US" sz="2800" dirty="0"/>
              <a:t> in year 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i="1" dirty="0"/>
              <a:t>n</a:t>
            </a:r>
            <a:r>
              <a:rPr lang="en-US" sz="2800" dirty="0"/>
              <a:t> for small </a:t>
            </a:r>
            <a:r>
              <a:rPr lang="en-US" sz="2800" i="1" dirty="0"/>
              <a:t>n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sz="2800" dirty="0"/>
              <a:t>So it’s important to get the best people from our community into the nominee pool</a:t>
            </a:r>
          </a:p>
        </p:txBody>
      </p:sp>
    </p:spTree>
    <p:extLst>
      <p:ext uri="{BB962C8B-B14F-4D97-AF65-F5344CB8AC3E}">
        <p14:creationId xmlns:p14="http://schemas.microsoft.com/office/powerpoint/2010/main" val="30982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560871" y="-523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Early Career Award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6539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2022 VLDB Early Career Research Contribution Award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The award recognizes a researcher who has demonstrated research impact through a specific technical contribution of high significance since completing the Ph.D.</a:t>
            </a:r>
            <a:endParaRPr i="1"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838200" y="4004900"/>
            <a:ext cx="7384026" cy="258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Andy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Pavlo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Winner: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Meihui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Zhang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Aditya Parameswaran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Kraska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Winner: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Guoling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prize of $2000!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2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560871" y="-523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Early Career Award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6539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2022 VLDB Early Career Research Contribution Award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838200" y="2559022"/>
            <a:ext cx="7384026" cy="266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Winner: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Sudeepa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Roy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i="1" dirty="0"/>
              <a:t>For her work on helping users to understand query results, and on generating explanations for the computations that lead to them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pic>
        <p:nvPicPr>
          <p:cNvPr id="2" name="Picture 2" descr="Sudeepa Roy">
            <a:extLst>
              <a:ext uri="{FF2B5EF4-FFF2-40B4-BE49-F238E27FC236}">
                <a16:creationId xmlns:a16="http://schemas.microsoft.com/office/drawing/2014/main" id="{535D4A95-168A-774D-CF48-A7A55E19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17" y="2809707"/>
            <a:ext cx="1937144" cy="22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676400" y="-656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Women in Database Research Award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8699500" cy="150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2022 VLDB Women in Database Research Award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This award recognizes a woman researcher who has made significant technical contributions to the field.</a:t>
            </a:r>
            <a:endParaRPr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2" y="114839"/>
            <a:ext cx="938882" cy="857074"/>
          </a:xfrm>
          <a:prstGeom prst="rect">
            <a:avLst/>
          </a:prstGeom>
        </p:spPr>
      </p:pic>
      <p:sp>
        <p:nvSpPr>
          <p:cNvPr id="8" name="Google Shape;100;p15">
            <a:extLst>
              <a:ext uri="{FF2B5EF4-FFF2-40B4-BE49-F238E27FC236}">
                <a16:creationId xmlns:a16="http://schemas.microsoft.com/office/drawing/2014/main" id="{37F0B44F-FACF-4BB7-AF98-C896D32AF3F6}"/>
              </a:ext>
            </a:extLst>
          </p:cNvPr>
          <p:cNvSpPr txBox="1"/>
          <p:nvPr/>
        </p:nvSpPr>
        <p:spPr>
          <a:xfrm>
            <a:off x="838200" y="3524867"/>
            <a:ext cx="7384026" cy="258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Davidson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Anastasia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Ailamaki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Wang-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Chiew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Renee Miller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 Winner: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Tova Milo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2016 Winner: 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Magdalena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Balazinska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prize of $2000!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04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631</Words>
  <Application>Microsoft Macintosh PowerPoint</Application>
  <PresentationFormat>Widescreen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</vt:lpstr>
      <vt:lpstr>2022 VLDB Endowment Awards</vt:lpstr>
      <vt:lpstr>VLDB Endowment Awards</vt:lpstr>
      <vt:lpstr>VLDB Endowment Awards</vt:lpstr>
      <vt:lpstr>VLDB Endowment Awards</vt:lpstr>
      <vt:lpstr>VLDB Endowment Awards</vt:lpstr>
      <vt:lpstr>VLDB Endowment Awards</vt:lpstr>
      <vt:lpstr>Early Career Award</vt:lpstr>
      <vt:lpstr>Early Career Award</vt:lpstr>
      <vt:lpstr>Women in Database Research Award</vt:lpstr>
      <vt:lpstr>Women in Database Research Award</vt:lpstr>
      <vt:lpstr>2022 VLDB Test of Time Award</vt:lpstr>
      <vt:lpstr>2022 VLDB Test of Time Award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Neumann</dc:creator>
  <cp:lastModifiedBy>Christopher M Jermaine</cp:lastModifiedBy>
  <cp:revision>239</cp:revision>
  <dcterms:created xsi:type="dcterms:W3CDTF">2018-07-31T08:31:32Z</dcterms:created>
  <dcterms:modified xsi:type="dcterms:W3CDTF">2022-09-07T20:02:41Z</dcterms:modified>
</cp:coreProperties>
</file>